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0" r:id="rId6"/>
    <p:sldId id="262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04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image" Target="../media/image2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5.wmf"/><Relationship Id="rId1" Type="http://schemas.openxmlformats.org/officeDocument/2006/relationships/image" Target="../media/image4.wmf"/><Relationship Id="rId6" Type="http://schemas.openxmlformats.org/officeDocument/2006/relationships/image" Target="../media/image9.wmf"/><Relationship Id="rId5" Type="http://schemas.openxmlformats.org/officeDocument/2006/relationships/image" Target="../media/image8.wmf"/><Relationship Id="rId4" Type="http://schemas.openxmlformats.org/officeDocument/2006/relationships/image" Target="../media/image7.wmf"/></Relationships>
</file>

<file path=ppt/drawings/_rels/vmlDrawing3.vml.rels><?xml version="1.0" encoding="UTF-8" standalone="yes"?>
<Relationships xmlns="http://schemas.openxmlformats.org/package/2006/relationships"><Relationship Id="rId8" Type="http://schemas.openxmlformats.org/officeDocument/2006/relationships/image" Target="../media/image17.wmf"/><Relationship Id="rId13" Type="http://schemas.openxmlformats.org/officeDocument/2006/relationships/image" Target="../media/image22.wmf"/><Relationship Id="rId18" Type="http://schemas.openxmlformats.org/officeDocument/2006/relationships/image" Target="../media/image27.wmf"/><Relationship Id="rId3" Type="http://schemas.openxmlformats.org/officeDocument/2006/relationships/image" Target="../media/image12.wmf"/><Relationship Id="rId7" Type="http://schemas.openxmlformats.org/officeDocument/2006/relationships/image" Target="../media/image16.wmf"/><Relationship Id="rId12" Type="http://schemas.openxmlformats.org/officeDocument/2006/relationships/image" Target="../media/image21.wmf"/><Relationship Id="rId17" Type="http://schemas.openxmlformats.org/officeDocument/2006/relationships/image" Target="../media/image26.wmf"/><Relationship Id="rId2" Type="http://schemas.openxmlformats.org/officeDocument/2006/relationships/image" Target="../media/image11.wmf"/><Relationship Id="rId16" Type="http://schemas.openxmlformats.org/officeDocument/2006/relationships/image" Target="../media/image25.wmf"/><Relationship Id="rId1" Type="http://schemas.openxmlformats.org/officeDocument/2006/relationships/image" Target="../media/image10.wmf"/><Relationship Id="rId6" Type="http://schemas.openxmlformats.org/officeDocument/2006/relationships/image" Target="../media/image15.wmf"/><Relationship Id="rId11" Type="http://schemas.openxmlformats.org/officeDocument/2006/relationships/image" Target="../media/image20.wmf"/><Relationship Id="rId5" Type="http://schemas.openxmlformats.org/officeDocument/2006/relationships/image" Target="../media/image14.wmf"/><Relationship Id="rId15" Type="http://schemas.openxmlformats.org/officeDocument/2006/relationships/image" Target="../media/image24.wmf"/><Relationship Id="rId10" Type="http://schemas.openxmlformats.org/officeDocument/2006/relationships/image" Target="../media/image19.wmf"/><Relationship Id="rId19" Type="http://schemas.openxmlformats.org/officeDocument/2006/relationships/image" Target="../media/image28.wmf"/><Relationship Id="rId4" Type="http://schemas.openxmlformats.org/officeDocument/2006/relationships/image" Target="../media/image13.wmf"/><Relationship Id="rId9" Type="http://schemas.openxmlformats.org/officeDocument/2006/relationships/image" Target="../media/image18.wmf"/><Relationship Id="rId14" Type="http://schemas.openxmlformats.org/officeDocument/2006/relationships/image" Target="../media/image23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31.wmf"/><Relationship Id="rId2" Type="http://schemas.openxmlformats.org/officeDocument/2006/relationships/image" Target="../media/image30.wmf"/><Relationship Id="rId1" Type="http://schemas.openxmlformats.org/officeDocument/2006/relationships/image" Target="../media/image29.w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33.wmf"/><Relationship Id="rId1" Type="http://schemas.openxmlformats.org/officeDocument/2006/relationships/image" Target="../media/image32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1E17EEB-BA7C-407B-B432-04BE015A3410}" type="datetimeFigureOut">
              <a:rPr lang="ru-RU" smtClean="0"/>
              <a:t>24.09.2014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E72B4A-EAB2-408C-84BA-668AED6A6D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58984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828800" y="3159760"/>
            <a:ext cx="457200" cy="1034129"/>
          </a:xfrm>
          <a:prstGeom prst="rect">
            <a:avLst/>
          </a:prstGeom>
          <a:noFill/>
        </p:spPr>
        <p:txBody>
          <a:bodyPr wrap="square" lIns="0" tIns="9144" rIns="0" bIns="9144" rtlCol="0" anchor="ctr" anchorCtr="0">
            <a:spAutoFit/>
          </a:bodyPr>
          <a:lstStyle/>
          <a:p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7240" y="1219200"/>
            <a:ext cx="7543800" cy="2152650"/>
          </a:xfrm>
        </p:spPr>
        <p:txBody>
          <a:bodyPr>
            <a:noAutofit/>
          </a:bodyPr>
          <a:lstStyle>
            <a:lvl1pPr>
              <a:defRPr sz="600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33600" y="3375491"/>
            <a:ext cx="6172200" cy="685800"/>
          </a:xfrm>
        </p:spPr>
        <p:txBody>
          <a:bodyPr anchor="ctr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B0812-30E1-461A-B823-DFAE0A1625A1}" type="datetimeFigureOut">
              <a:rPr lang="ru-RU" smtClean="0"/>
              <a:t>24.09.2014</a:t>
            </a:fld>
            <a:endParaRPr lang="ru-RU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361F1A2-91D0-442A-91DB-57921F82C001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33600" y="685801"/>
            <a:ext cx="5791200" cy="3505199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B0812-30E1-461A-B823-DFAE0A1625A1}" type="datetimeFigureOut">
              <a:rPr lang="ru-RU" smtClean="0"/>
              <a:t>24.09.2014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61F1A2-91D0-442A-91DB-57921F82C00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09600" y="609601"/>
            <a:ext cx="2133600" cy="51816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95600" y="685801"/>
            <a:ext cx="5029200" cy="45720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B0812-30E1-461A-B823-DFAE0A1625A1}" type="datetimeFigureOut">
              <a:rPr lang="ru-RU" smtClean="0"/>
              <a:t>24.09.2014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61F1A2-91D0-442A-91DB-57921F82C00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B0812-30E1-461A-B823-DFAE0A1625A1}" type="datetimeFigureOut">
              <a:rPr lang="ru-RU" smtClean="0"/>
              <a:t>24.09.2014</a:t>
            </a:fld>
            <a:endParaRPr lang="ru-RU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361F1A2-91D0-442A-91DB-57921F82C001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267200" y="4074497"/>
            <a:ext cx="457200" cy="1015663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0" y="4267368"/>
            <a:ext cx="3733800" cy="731520"/>
          </a:xfrm>
        </p:spPr>
        <p:txBody>
          <a:bodyPr anchor="ctr"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B0812-30E1-461A-B823-DFAE0A1625A1}" type="datetimeFigureOut">
              <a:rPr lang="ru-RU" smtClean="0"/>
              <a:t>24.09.2014</a:t>
            </a:fld>
            <a:endParaRPr lang="ru-RU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361F1A2-91D0-442A-91DB-57921F82C001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286000" y="1905000"/>
            <a:ext cx="6035040" cy="2350008"/>
          </a:xfrm>
        </p:spPr>
        <p:txBody>
          <a:bodyPr/>
          <a:lstStyle>
            <a:lvl1pPr marL="0" algn="l" defTabSz="914400" rtl="0" eaLnBrk="1" latinLnBrk="0" hangingPunct="1">
              <a:spcBef>
                <a:spcPct val="0"/>
              </a:spcBef>
              <a:buNone/>
              <a:defRPr lang="en-US" sz="5400" b="0" kern="12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B0812-30E1-461A-B823-DFAE0A1625A1}" type="datetimeFigureOut">
              <a:rPr lang="ru-RU" smtClean="0"/>
              <a:t>24.09.2014</a:t>
            </a:fld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361F1A2-91D0-442A-91DB-57921F82C001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1344168" y="658368"/>
            <a:ext cx="3273552" cy="3429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4"/>
          </p:nvPr>
        </p:nvSpPr>
        <p:spPr>
          <a:xfrm>
            <a:off x="5029200" y="658368"/>
            <a:ext cx="3273552" cy="34321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112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44168" y="1371600"/>
            <a:ext cx="3276600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2920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29200" y="1371600"/>
            <a:ext cx="3273552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5664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78028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B0812-30E1-461A-B823-DFAE0A1625A1}" type="datetimeFigureOut">
              <a:rPr lang="ru-RU" smtClean="0"/>
              <a:t>24.09.2014</a:t>
            </a:fld>
            <a:endParaRPr lang="ru-RU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361F1A2-91D0-442A-91DB-57921F82C001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B0812-30E1-461A-B823-DFAE0A1625A1}" type="datetimeFigureOut">
              <a:rPr lang="ru-RU" smtClean="0"/>
              <a:t>24.09.2014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361F1A2-91D0-442A-91DB-57921F82C001}" type="slidenum">
              <a:rPr lang="ru-RU" smtClean="0"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B0812-30E1-461A-B823-DFAE0A1625A1}" type="datetimeFigureOut">
              <a:rPr lang="ru-RU" smtClean="0"/>
              <a:t>24.09.2014</a:t>
            </a:fld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361F1A2-91D0-442A-91DB-57921F82C001}" type="slidenum">
              <a:rPr lang="ru-RU" smtClean="0"/>
              <a:t>‹#›</a:t>
            </a:fld>
            <a:endParaRPr lang="ru-RU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5328920" y="1774588"/>
            <a:ext cx="457200" cy="123110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8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8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1"/>
            <a:ext cx="4343400" cy="3429000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15000" y="685801"/>
            <a:ext cx="2590800" cy="3429000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B0812-30E1-461A-B823-DFAE0A1625A1}" type="datetimeFigureOut">
              <a:rPr lang="ru-RU" smtClean="0"/>
              <a:t>24.09.2014</a:t>
            </a:fld>
            <a:endParaRPr lang="ru-RU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361F1A2-91D0-442A-91DB-57921F82C001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219200" y="612775"/>
            <a:ext cx="6705600" cy="2546985"/>
          </a:xfrm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743200" y="3453047"/>
            <a:ext cx="5029200" cy="720804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435352" y="3331464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B0812-30E1-461A-B823-DFAE0A1625A1}" type="datetimeFigureOut">
              <a:rPr lang="ru-RU" smtClean="0"/>
              <a:t>24.09.2014</a:t>
            </a:fld>
            <a:endParaRPr lang="ru-RU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361F1A2-91D0-442A-91DB-57921F82C001}" type="slidenum">
              <a:rPr lang="ru-RU" smtClean="0"/>
              <a:t>‹#›</a:t>
            </a:fld>
            <a:endParaRPr lang="ru-RU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chemeClr val="accent6">
                  <a:lumMod val="50000"/>
                  <a:alpha val="36000"/>
                </a:schemeClr>
              </a:gs>
              <a:gs pos="100000">
                <a:schemeClr val="bg2">
                  <a:alpha val="1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 rot="19724275">
            <a:off x="1373221" y="1038440"/>
            <a:ext cx="7240620" cy="570698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7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 rot="17656910">
            <a:off x="-274211" y="1165875"/>
            <a:ext cx="5538472" cy="4480459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 rot="19724275">
            <a:off x="3277955" y="116854"/>
            <a:ext cx="6479362" cy="475475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7240" y="4876800"/>
            <a:ext cx="7543800" cy="9144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33600" y="685801"/>
            <a:ext cx="6096000" cy="36575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5473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595B0812-30E1-461A-B823-DFAE0A1625A1}" type="datetimeFigureOut">
              <a:rPr lang="ru-RU" smtClean="0"/>
              <a:t>24.09.2014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22960" y="6154738"/>
            <a:ext cx="45720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2960" y="5842000"/>
            <a:ext cx="2133600" cy="304800"/>
          </a:xfrm>
          <a:prstGeom prst="rect">
            <a:avLst/>
          </a:prstGeom>
        </p:spPr>
        <p:txBody>
          <a:bodyPr vert="horz" lIns="91440" tIns="45720" rIns="91440" bIns="9144" rtlCol="0" anchor="b"/>
          <a:lstStyle>
            <a:lvl1pPr algn="l">
              <a:defRPr sz="16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E361F1A2-91D0-442A-91DB-57921F82C001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56032" algn="l" defTabSz="914400" rtl="0" eaLnBrk="1" latinLnBrk="0" hangingPunct="1">
        <a:spcBef>
          <a:spcPct val="20000"/>
        </a:spcBef>
        <a:spcAft>
          <a:spcPts val="0"/>
        </a:spcAft>
        <a:buSzPct val="60000"/>
        <a:buFont typeface="Wingdings" pitchFamily="2" charset="2"/>
        <a:buChar char=""/>
        <a:defRPr sz="21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1pPr>
      <a:lvl2pPr marL="6400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2pPr>
      <a:lvl3pPr marL="10058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7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3pPr>
      <a:lvl4pPr marL="1371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6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4pPr>
      <a:lvl5pPr marL="164592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5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5pPr>
      <a:lvl6pPr marL="196596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6pPr>
      <a:lvl7pPr marL="22402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7pPr>
      <a:lvl8pPr marL="2514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8pPr>
      <a:lvl9pPr marL="28346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2.w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wmf"/><Relationship Id="rId13" Type="http://schemas.openxmlformats.org/officeDocument/2006/relationships/oleObject" Target="../embeddings/oleObject8.bin"/><Relationship Id="rId3" Type="http://schemas.openxmlformats.org/officeDocument/2006/relationships/oleObject" Target="../embeddings/oleObject3.bin"/><Relationship Id="rId7" Type="http://schemas.openxmlformats.org/officeDocument/2006/relationships/oleObject" Target="../embeddings/oleObject5.bin"/><Relationship Id="rId12" Type="http://schemas.openxmlformats.org/officeDocument/2006/relationships/image" Target="../media/image8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5.wmf"/><Relationship Id="rId11" Type="http://schemas.openxmlformats.org/officeDocument/2006/relationships/oleObject" Target="../embeddings/oleObject7.bin"/><Relationship Id="rId5" Type="http://schemas.openxmlformats.org/officeDocument/2006/relationships/oleObject" Target="../embeddings/oleObject4.bin"/><Relationship Id="rId10" Type="http://schemas.openxmlformats.org/officeDocument/2006/relationships/image" Target="../media/image7.wmf"/><Relationship Id="rId4" Type="http://schemas.openxmlformats.org/officeDocument/2006/relationships/image" Target="../media/image4.wmf"/><Relationship Id="rId9" Type="http://schemas.openxmlformats.org/officeDocument/2006/relationships/oleObject" Target="../embeddings/oleObject6.bin"/><Relationship Id="rId14" Type="http://schemas.openxmlformats.org/officeDocument/2006/relationships/image" Target="../media/image9.w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wmf"/><Relationship Id="rId13" Type="http://schemas.openxmlformats.org/officeDocument/2006/relationships/oleObject" Target="../embeddings/oleObject14.bin"/><Relationship Id="rId18" Type="http://schemas.openxmlformats.org/officeDocument/2006/relationships/image" Target="../media/image17.wmf"/><Relationship Id="rId26" Type="http://schemas.openxmlformats.org/officeDocument/2006/relationships/image" Target="../media/image21.wmf"/><Relationship Id="rId39" Type="http://schemas.openxmlformats.org/officeDocument/2006/relationships/oleObject" Target="../embeddings/oleObject27.bin"/><Relationship Id="rId3" Type="http://schemas.openxmlformats.org/officeDocument/2006/relationships/oleObject" Target="../embeddings/oleObject9.bin"/><Relationship Id="rId21" Type="http://schemas.openxmlformats.org/officeDocument/2006/relationships/oleObject" Target="../embeddings/oleObject18.bin"/><Relationship Id="rId34" Type="http://schemas.openxmlformats.org/officeDocument/2006/relationships/image" Target="../media/image25.wmf"/><Relationship Id="rId7" Type="http://schemas.openxmlformats.org/officeDocument/2006/relationships/oleObject" Target="../embeddings/oleObject11.bin"/><Relationship Id="rId12" Type="http://schemas.openxmlformats.org/officeDocument/2006/relationships/image" Target="../media/image14.wmf"/><Relationship Id="rId17" Type="http://schemas.openxmlformats.org/officeDocument/2006/relationships/oleObject" Target="../embeddings/oleObject16.bin"/><Relationship Id="rId25" Type="http://schemas.openxmlformats.org/officeDocument/2006/relationships/oleObject" Target="../embeddings/oleObject20.bin"/><Relationship Id="rId33" Type="http://schemas.openxmlformats.org/officeDocument/2006/relationships/oleObject" Target="../embeddings/oleObject24.bin"/><Relationship Id="rId38" Type="http://schemas.openxmlformats.org/officeDocument/2006/relationships/image" Target="../media/image27.wmf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16.wmf"/><Relationship Id="rId20" Type="http://schemas.openxmlformats.org/officeDocument/2006/relationships/image" Target="../media/image18.wmf"/><Relationship Id="rId29" Type="http://schemas.openxmlformats.org/officeDocument/2006/relationships/oleObject" Target="../embeddings/oleObject22.bin"/><Relationship Id="rId1" Type="http://schemas.openxmlformats.org/officeDocument/2006/relationships/vmlDrawing" Target="../drawings/vmlDrawing3.vml"/><Relationship Id="rId6" Type="http://schemas.openxmlformats.org/officeDocument/2006/relationships/image" Target="../media/image11.wmf"/><Relationship Id="rId11" Type="http://schemas.openxmlformats.org/officeDocument/2006/relationships/oleObject" Target="../embeddings/oleObject13.bin"/><Relationship Id="rId24" Type="http://schemas.openxmlformats.org/officeDocument/2006/relationships/image" Target="../media/image20.wmf"/><Relationship Id="rId32" Type="http://schemas.openxmlformats.org/officeDocument/2006/relationships/image" Target="../media/image24.wmf"/><Relationship Id="rId37" Type="http://schemas.openxmlformats.org/officeDocument/2006/relationships/oleObject" Target="../embeddings/oleObject26.bin"/><Relationship Id="rId40" Type="http://schemas.openxmlformats.org/officeDocument/2006/relationships/image" Target="../media/image28.wmf"/><Relationship Id="rId5" Type="http://schemas.openxmlformats.org/officeDocument/2006/relationships/oleObject" Target="../embeddings/oleObject10.bin"/><Relationship Id="rId15" Type="http://schemas.openxmlformats.org/officeDocument/2006/relationships/oleObject" Target="../embeddings/oleObject15.bin"/><Relationship Id="rId23" Type="http://schemas.openxmlformats.org/officeDocument/2006/relationships/oleObject" Target="../embeddings/oleObject19.bin"/><Relationship Id="rId28" Type="http://schemas.openxmlformats.org/officeDocument/2006/relationships/image" Target="../media/image22.wmf"/><Relationship Id="rId36" Type="http://schemas.openxmlformats.org/officeDocument/2006/relationships/image" Target="../media/image26.wmf"/><Relationship Id="rId10" Type="http://schemas.openxmlformats.org/officeDocument/2006/relationships/image" Target="../media/image13.wmf"/><Relationship Id="rId19" Type="http://schemas.openxmlformats.org/officeDocument/2006/relationships/oleObject" Target="../embeddings/oleObject17.bin"/><Relationship Id="rId31" Type="http://schemas.openxmlformats.org/officeDocument/2006/relationships/oleObject" Target="../embeddings/oleObject23.bin"/><Relationship Id="rId4" Type="http://schemas.openxmlformats.org/officeDocument/2006/relationships/image" Target="../media/image10.wmf"/><Relationship Id="rId9" Type="http://schemas.openxmlformats.org/officeDocument/2006/relationships/oleObject" Target="../embeddings/oleObject12.bin"/><Relationship Id="rId14" Type="http://schemas.openxmlformats.org/officeDocument/2006/relationships/image" Target="../media/image15.wmf"/><Relationship Id="rId22" Type="http://schemas.openxmlformats.org/officeDocument/2006/relationships/image" Target="../media/image19.wmf"/><Relationship Id="rId27" Type="http://schemas.openxmlformats.org/officeDocument/2006/relationships/oleObject" Target="../embeddings/oleObject21.bin"/><Relationship Id="rId30" Type="http://schemas.openxmlformats.org/officeDocument/2006/relationships/image" Target="../media/image23.wmf"/><Relationship Id="rId35" Type="http://schemas.openxmlformats.org/officeDocument/2006/relationships/oleObject" Target="../embeddings/oleObject25.bin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wmf"/><Relationship Id="rId3" Type="http://schemas.openxmlformats.org/officeDocument/2006/relationships/oleObject" Target="../embeddings/oleObject28.bin"/><Relationship Id="rId7" Type="http://schemas.openxmlformats.org/officeDocument/2006/relationships/oleObject" Target="../embeddings/oleObject30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30.wmf"/><Relationship Id="rId5" Type="http://schemas.openxmlformats.org/officeDocument/2006/relationships/oleObject" Target="../embeddings/oleObject29.bin"/><Relationship Id="rId4" Type="http://schemas.openxmlformats.org/officeDocument/2006/relationships/image" Target="../media/image29.w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33.wmf"/><Relationship Id="rId5" Type="http://schemas.openxmlformats.org/officeDocument/2006/relationships/oleObject" Target="../embeddings/oleObject32.bin"/><Relationship Id="rId4" Type="http://schemas.openxmlformats.org/officeDocument/2006/relationships/image" Target="../media/image32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9326" y="82692"/>
            <a:ext cx="7543800" cy="914400"/>
          </a:xfrm>
        </p:spPr>
        <p:txBody>
          <a:bodyPr/>
          <a:lstStyle/>
          <a:p>
            <a:r>
              <a:rPr lang="uk-UA" sz="3200" b="1" dirty="0" smtClean="0"/>
              <a:t>Перевірка домашнього завдання:</a:t>
            </a:r>
            <a:endParaRPr lang="ru-RU" sz="32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716222" y="1015656"/>
            <a:ext cx="12961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dirty="0" smtClean="0"/>
              <a:t>№293</a:t>
            </a:r>
            <a:endParaRPr lang="ru-RU" sz="2800" dirty="0"/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1791182"/>
              </p:ext>
            </p:extLst>
          </p:nvPr>
        </p:nvGraphicFramePr>
        <p:xfrm>
          <a:off x="2123728" y="1029332"/>
          <a:ext cx="1598084" cy="45138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6" name="Формула" r:id="rId3" imgW="723600" imgH="2044440" progId="Equation.3">
                  <p:embed/>
                </p:oleObj>
              </mc:Choice>
              <mc:Fallback>
                <p:oleObj name="Формула" r:id="rId3" imgW="723600" imgH="20444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123728" y="1029332"/>
                        <a:ext cx="1598084" cy="4513887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15491225"/>
              </p:ext>
            </p:extLst>
          </p:nvPr>
        </p:nvGraphicFramePr>
        <p:xfrm>
          <a:off x="3923928" y="1025278"/>
          <a:ext cx="2666888" cy="3555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7" name="Формула" r:id="rId5" imgW="1218960" imgH="1625400" progId="Equation.3">
                  <p:embed/>
                </p:oleObj>
              </mc:Choice>
              <mc:Fallback>
                <p:oleObj name="Формула" r:id="rId5" imgW="1218960" imgH="16254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3923928" y="1025278"/>
                        <a:ext cx="2666888" cy="355585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2189519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304806" y="226749"/>
            <a:ext cx="47525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solidFill>
                  <a:srgbClr val="FFC000"/>
                </a:solidFill>
              </a:rPr>
              <a:t>Гра «Математичний футбол»</a:t>
            </a:r>
            <a:endParaRPr lang="ru-RU" sz="2400" dirty="0">
              <a:solidFill>
                <a:srgbClr val="FFC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39552" y="895800"/>
            <a:ext cx="8283037" cy="52937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000" dirty="0" smtClean="0"/>
              <a:t>Запитання:</a:t>
            </a:r>
          </a:p>
          <a:p>
            <a:pPr marL="285750" indent="-285750">
              <a:buFontTx/>
              <a:buChar char="-"/>
            </a:pPr>
            <a:r>
              <a:rPr lang="uk-UA" sz="2000" dirty="0" smtClean="0"/>
              <a:t>Ознака подільності на 2.</a:t>
            </a:r>
          </a:p>
          <a:p>
            <a:pPr marL="285750" indent="-285750">
              <a:buFontTx/>
              <a:buChar char="-"/>
            </a:pPr>
            <a:r>
              <a:rPr lang="uk-UA" sz="2000" dirty="0" smtClean="0"/>
              <a:t>Ознака подільності на 3.</a:t>
            </a:r>
          </a:p>
          <a:p>
            <a:pPr marL="285750" indent="-285750">
              <a:buFontTx/>
              <a:buChar char="-"/>
            </a:pPr>
            <a:r>
              <a:rPr lang="uk-UA" sz="2000" dirty="0" smtClean="0"/>
              <a:t>Ознака подільності на 5.</a:t>
            </a:r>
          </a:p>
          <a:p>
            <a:pPr marL="285750" indent="-285750">
              <a:buFontTx/>
              <a:buChar char="-"/>
            </a:pPr>
            <a:r>
              <a:rPr lang="uk-UA" sz="2000" dirty="0" smtClean="0"/>
              <a:t>Ознака подільності на 10.</a:t>
            </a:r>
          </a:p>
          <a:p>
            <a:pPr marL="285750" indent="-285750">
              <a:buFontTx/>
              <a:buChar char="-"/>
            </a:pPr>
            <a:r>
              <a:rPr lang="uk-UA" sz="2000" dirty="0" smtClean="0"/>
              <a:t>Що називається дільником даного числа?</a:t>
            </a:r>
          </a:p>
          <a:p>
            <a:pPr marL="285750" indent="-285750">
              <a:buFontTx/>
              <a:buChar char="-"/>
            </a:pPr>
            <a:r>
              <a:rPr lang="uk-UA" sz="2000" dirty="0" smtClean="0"/>
              <a:t>Що називається найбільшим спільним дільником кількох чисел?</a:t>
            </a:r>
          </a:p>
          <a:p>
            <a:pPr marL="285750" indent="-285750">
              <a:buFontTx/>
              <a:buChar char="-"/>
            </a:pPr>
            <a:r>
              <a:rPr lang="uk-UA" sz="2000" dirty="0" smtClean="0"/>
              <a:t>Що називається кратним даного числа?</a:t>
            </a:r>
          </a:p>
          <a:p>
            <a:pPr marL="285750" indent="-285750">
              <a:buFontTx/>
              <a:buChar char="-"/>
            </a:pPr>
            <a:r>
              <a:rPr lang="uk-UA" sz="2000" dirty="0" smtClean="0"/>
              <a:t>Що називається найменшим спільним кратним кількох чисел?</a:t>
            </a:r>
          </a:p>
          <a:p>
            <a:pPr marL="285750" indent="-285750">
              <a:buFontTx/>
              <a:buChar char="-"/>
            </a:pPr>
            <a:r>
              <a:rPr lang="uk-UA" sz="2000" dirty="0" smtClean="0"/>
              <a:t>Які числа називаються простими? Складеними?</a:t>
            </a:r>
          </a:p>
          <a:p>
            <a:pPr marL="285750" indent="-285750">
              <a:buFontTx/>
              <a:buChar char="-"/>
            </a:pPr>
            <a:r>
              <a:rPr lang="uk-UA" sz="2000" dirty="0" smtClean="0"/>
              <a:t>Які числа називаються взаємно простими?</a:t>
            </a:r>
          </a:p>
          <a:p>
            <a:pPr marL="285750" indent="-285750">
              <a:buFontTx/>
              <a:buChar char="-"/>
            </a:pPr>
            <a:r>
              <a:rPr lang="uk-UA" sz="2000" dirty="0" smtClean="0"/>
              <a:t>Основна властивість дробу</a:t>
            </a:r>
          </a:p>
          <a:p>
            <a:pPr marL="285750" indent="-285750">
              <a:buFontTx/>
              <a:buChar char="-"/>
            </a:pPr>
            <a:r>
              <a:rPr lang="uk-UA" sz="2000" dirty="0" smtClean="0"/>
              <a:t>Як зміниться дріб, якщо його чисельник збільшити в 5 разів?</a:t>
            </a:r>
          </a:p>
          <a:p>
            <a:pPr marL="285750" indent="-285750">
              <a:buFontTx/>
              <a:buChar char="-"/>
            </a:pPr>
            <a:r>
              <a:rPr lang="uk-UA" sz="2000" dirty="0" smtClean="0"/>
              <a:t>Як зміниться дріб, якщо його знаменник збільшити в 3 рази?</a:t>
            </a:r>
          </a:p>
          <a:p>
            <a:pPr marL="285750" indent="-285750">
              <a:buFontTx/>
              <a:buChar char="-"/>
            </a:pPr>
            <a:r>
              <a:rPr lang="uk-UA" sz="2000" dirty="0" smtClean="0"/>
              <a:t>Що означає скоротити дріб?</a:t>
            </a:r>
          </a:p>
          <a:p>
            <a:pPr marL="285750" indent="-285750">
              <a:buFontTx/>
              <a:buChar char="-"/>
            </a:pPr>
            <a:r>
              <a:rPr lang="uk-UA" sz="2000" dirty="0" smtClean="0"/>
              <a:t>Які дроби називаються нескоротними?</a:t>
            </a:r>
          </a:p>
          <a:p>
            <a:pPr marL="285750" indent="-285750">
              <a:buFontTx/>
              <a:buChar char="-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89371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91680" y="260648"/>
            <a:ext cx="61206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400" b="1" dirty="0" smtClean="0">
                <a:solidFill>
                  <a:srgbClr val="FFC000"/>
                </a:solidFill>
              </a:rPr>
              <a:t>Заповнити пропущені місця так, щоб рівності були правильними:</a:t>
            </a:r>
            <a:endParaRPr lang="ru-RU" sz="2400" b="1" dirty="0">
              <a:solidFill>
                <a:srgbClr val="FFC000"/>
              </a:solidFill>
            </a:endParaRPr>
          </a:p>
        </p:txBody>
      </p:sp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90371994"/>
              </p:ext>
            </p:extLst>
          </p:nvPr>
        </p:nvGraphicFramePr>
        <p:xfrm>
          <a:off x="827584" y="1628800"/>
          <a:ext cx="1296144" cy="12961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4" name="Формула" r:id="rId3" imgW="393480" imgH="393480" progId="Equation.3">
                  <p:embed/>
                </p:oleObj>
              </mc:Choice>
              <mc:Fallback>
                <p:oleObj name="Формула" r:id="rId3" imgW="393480" imgH="39348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827584" y="1628800"/>
                        <a:ext cx="1296144" cy="129614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Пятно 2 3"/>
          <p:cNvSpPr/>
          <p:nvPr/>
        </p:nvSpPr>
        <p:spPr>
          <a:xfrm>
            <a:off x="755576" y="1652410"/>
            <a:ext cx="720080" cy="720080"/>
          </a:xfrm>
          <a:prstGeom prst="irregularSeal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26904903"/>
              </p:ext>
            </p:extLst>
          </p:nvPr>
        </p:nvGraphicFramePr>
        <p:xfrm>
          <a:off x="3131840" y="1648309"/>
          <a:ext cx="1476164" cy="127114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5" name="Формула" r:id="rId5" imgW="457200" imgH="393480" progId="Equation.3">
                  <p:embed/>
                </p:oleObj>
              </mc:Choice>
              <mc:Fallback>
                <p:oleObj name="Формула" r:id="rId5" imgW="457200" imgH="39348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3131840" y="1648309"/>
                        <a:ext cx="1476164" cy="127114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Пятно 2 5"/>
          <p:cNvSpPr/>
          <p:nvPr/>
        </p:nvSpPr>
        <p:spPr>
          <a:xfrm>
            <a:off x="3983341" y="1652410"/>
            <a:ext cx="936104" cy="632332"/>
          </a:xfrm>
          <a:prstGeom prst="irregularSeal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77340311"/>
              </p:ext>
            </p:extLst>
          </p:nvPr>
        </p:nvGraphicFramePr>
        <p:xfrm>
          <a:off x="6118225" y="1684338"/>
          <a:ext cx="1444625" cy="11795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6" name="Формула" r:id="rId7" imgW="482400" imgH="393480" progId="Equation.3">
                  <p:embed/>
                </p:oleObj>
              </mc:Choice>
              <mc:Fallback>
                <p:oleObj name="Формула" r:id="rId7" imgW="482400" imgH="39348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6118225" y="1684338"/>
                        <a:ext cx="1444625" cy="11795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Пятно 2 7"/>
          <p:cNvSpPr/>
          <p:nvPr/>
        </p:nvSpPr>
        <p:spPr>
          <a:xfrm>
            <a:off x="6084168" y="2354732"/>
            <a:ext cx="720080" cy="504056"/>
          </a:xfrm>
          <a:prstGeom prst="irregularSeal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9" name="Объект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89688412"/>
              </p:ext>
            </p:extLst>
          </p:nvPr>
        </p:nvGraphicFramePr>
        <p:xfrm>
          <a:off x="658813" y="4068763"/>
          <a:ext cx="1489075" cy="13128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7" name="Формула" r:id="rId9" imgW="469800" imgH="393480" progId="Equation.3">
                  <p:embed/>
                </p:oleObj>
              </mc:Choice>
              <mc:Fallback>
                <p:oleObj name="Формула" r:id="rId9" imgW="469800" imgH="39348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658813" y="4068763"/>
                        <a:ext cx="1489075" cy="13128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Объект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23115075"/>
              </p:ext>
            </p:extLst>
          </p:nvPr>
        </p:nvGraphicFramePr>
        <p:xfrm>
          <a:off x="3203575" y="4071938"/>
          <a:ext cx="1439863" cy="1377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8" name="Формула" r:id="rId11" imgW="482400" imgH="393480" progId="Equation.3">
                  <p:embed/>
                </p:oleObj>
              </mc:Choice>
              <mc:Fallback>
                <p:oleObj name="Формула" r:id="rId11" imgW="482400" imgH="39348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3203575" y="4071938"/>
                        <a:ext cx="1439863" cy="13779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Объект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59282163"/>
              </p:ext>
            </p:extLst>
          </p:nvPr>
        </p:nvGraphicFramePr>
        <p:xfrm>
          <a:off x="6084169" y="3850704"/>
          <a:ext cx="1600834" cy="137849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9" name="Формула" r:id="rId13" imgW="457200" imgH="393480" progId="Equation.3">
                  <p:embed/>
                </p:oleObj>
              </mc:Choice>
              <mc:Fallback>
                <p:oleObj name="Формула" r:id="rId13" imgW="457200" imgH="39348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6084169" y="3850704"/>
                        <a:ext cx="1600834" cy="137849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Пятно 2 11"/>
          <p:cNvSpPr/>
          <p:nvPr/>
        </p:nvSpPr>
        <p:spPr>
          <a:xfrm>
            <a:off x="539552" y="4725144"/>
            <a:ext cx="720080" cy="648072"/>
          </a:xfrm>
          <a:prstGeom prst="irregularSeal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7-конечная звезда 12"/>
          <p:cNvSpPr/>
          <p:nvPr/>
        </p:nvSpPr>
        <p:spPr>
          <a:xfrm>
            <a:off x="3983341" y="4815154"/>
            <a:ext cx="720080" cy="468052"/>
          </a:xfrm>
          <a:prstGeom prst="star7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ятно 2 13"/>
          <p:cNvSpPr/>
          <p:nvPr/>
        </p:nvSpPr>
        <p:spPr>
          <a:xfrm>
            <a:off x="7082467" y="3801085"/>
            <a:ext cx="720080" cy="648072"/>
          </a:xfrm>
          <a:prstGeom prst="irregularSeal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99849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8" grpId="0" animBg="1"/>
      <p:bldP spid="12" grpId="0" animBg="1"/>
      <p:bldP spid="13" grpId="0" animBg="1"/>
      <p:bldP spid="1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23728" y="332656"/>
            <a:ext cx="407194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200" dirty="0" smtClean="0">
                <a:solidFill>
                  <a:srgbClr val="FFC000"/>
                </a:solidFill>
              </a:rPr>
              <a:t>Розшифруйте слово</a:t>
            </a:r>
            <a:endParaRPr lang="ru-RU" sz="3200" dirty="0">
              <a:solidFill>
                <a:srgbClr val="FFC000"/>
              </a:solidFill>
            </a:endParaRPr>
          </a:p>
        </p:txBody>
      </p:sp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7212184"/>
              </p:ext>
            </p:extLst>
          </p:nvPr>
        </p:nvGraphicFramePr>
        <p:xfrm>
          <a:off x="1031875" y="1125538"/>
          <a:ext cx="7008813" cy="1212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02" name="Формула" r:id="rId3" imgW="2273040" imgH="393480" progId="Equation.3">
                  <p:embed/>
                </p:oleObj>
              </mc:Choice>
              <mc:Fallback>
                <p:oleObj name="Формула" r:id="rId3" imgW="2273040" imgH="39348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031875" y="1125538"/>
                        <a:ext cx="7008813" cy="12128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80336918"/>
              </p:ext>
            </p:extLst>
          </p:nvPr>
        </p:nvGraphicFramePr>
        <p:xfrm>
          <a:off x="179510" y="3789040"/>
          <a:ext cx="8496954" cy="22322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2053"/>
                <a:gridCol w="472053"/>
                <a:gridCol w="472053"/>
                <a:gridCol w="472053"/>
                <a:gridCol w="472053"/>
                <a:gridCol w="472053"/>
                <a:gridCol w="472053"/>
                <a:gridCol w="472053"/>
                <a:gridCol w="472053"/>
                <a:gridCol w="472053"/>
                <a:gridCol w="472053"/>
                <a:gridCol w="472053"/>
                <a:gridCol w="472053"/>
                <a:gridCol w="472053"/>
                <a:gridCol w="472053"/>
                <a:gridCol w="472053"/>
                <a:gridCol w="472053"/>
                <a:gridCol w="472053"/>
              </a:tblGrid>
              <a:tr h="1116124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116124">
                <a:tc>
                  <a:txBody>
                    <a:bodyPr/>
                    <a:lstStyle/>
                    <a:p>
                      <a:r>
                        <a:rPr lang="uk-UA" dirty="0" smtClean="0"/>
                        <a:t>М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Р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М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У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П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М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Т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З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Х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К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Д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Т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66489707"/>
              </p:ext>
            </p:extLst>
          </p:nvPr>
        </p:nvGraphicFramePr>
        <p:xfrm>
          <a:off x="179512" y="3861048"/>
          <a:ext cx="508248" cy="92975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03" name="Формула" r:id="rId5" imgW="152280" imgH="393480" progId="Equation.3">
                  <p:embed/>
                </p:oleObj>
              </mc:Choice>
              <mc:Fallback>
                <p:oleObj name="Формула" r:id="rId5" imgW="152280" imgH="39348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79512" y="3861048"/>
                        <a:ext cx="508248" cy="92975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30035442"/>
              </p:ext>
            </p:extLst>
          </p:nvPr>
        </p:nvGraphicFramePr>
        <p:xfrm>
          <a:off x="1636713" y="3933825"/>
          <a:ext cx="466725" cy="938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04" name="Формула" r:id="rId7" imgW="139680" imgH="393480" progId="Equation.3">
                  <p:embed/>
                </p:oleObj>
              </mc:Choice>
              <mc:Fallback>
                <p:oleObj name="Формула" r:id="rId7" imgW="139680" imgH="393480" progId="Equation.3">
                  <p:embed/>
                  <p:pic>
                    <p:nvPicPr>
                      <p:cNvPr id="0" name="Объект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36713" y="3933825"/>
                        <a:ext cx="466725" cy="9382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Объект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09540523"/>
              </p:ext>
            </p:extLst>
          </p:nvPr>
        </p:nvGraphicFramePr>
        <p:xfrm>
          <a:off x="1966913" y="3933825"/>
          <a:ext cx="676275" cy="930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05" name="Формула" r:id="rId9" imgW="203040" imgH="393480" progId="Equation.3">
                  <p:embed/>
                </p:oleObj>
              </mc:Choice>
              <mc:Fallback>
                <p:oleObj name="Формула" r:id="rId9" imgW="203040" imgH="393480" progId="Equation.3">
                  <p:embed/>
                  <p:pic>
                    <p:nvPicPr>
                      <p:cNvPr id="0" name="Объект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66913" y="3933825"/>
                        <a:ext cx="676275" cy="9302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Объект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86905435"/>
              </p:ext>
            </p:extLst>
          </p:nvPr>
        </p:nvGraphicFramePr>
        <p:xfrm>
          <a:off x="2987824" y="3933056"/>
          <a:ext cx="508000" cy="930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06" name="Формула" r:id="rId11" imgW="152280" imgH="393480" progId="Equation.3">
                  <p:embed/>
                </p:oleObj>
              </mc:Choice>
              <mc:Fallback>
                <p:oleObj name="Формула" r:id="rId11" imgW="152280" imgH="393480" progId="Equation.3">
                  <p:embed/>
                  <p:pic>
                    <p:nvPicPr>
                      <p:cNvPr id="0" name="Объект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87824" y="3933056"/>
                        <a:ext cx="508000" cy="9302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Объект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11370094"/>
              </p:ext>
            </p:extLst>
          </p:nvPr>
        </p:nvGraphicFramePr>
        <p:xfrm>
          <a:off x="1043608" y="3933056"/>
          <a:ext cx="508000" cy="930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07" name="Формула" r:id="rId13" imgW="152280" imgH="393480" progId="Equation.3">
                  <p:embed/>
                </p:oleObj>
              </mc:Choice>
              <mc:Fallback>
                <p:oleObj name="Формула" r:id="rId13" imgW="152280" imgH="393480" progId="Equation.3">
                  <p:embed/>
                  <p:pic>
                    <p:nvPicPr>
                      <p:cNvPr id="0" name="Объект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43608" y="3933056"/>
                        <a:ext cx="508000" cy="9302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Объект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7406162"/>
              </p:ext>
            </p:extLst>
          </p:nvPr>
        </p:nvGraphicFramePr>
        <p:xfrm>
          <a:off x="8244408" y="3933056"/>
          <a:ext cx="508000" cy="930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08" name="Формула" r:id="rId15" imgW="152280" imgH="393480" progId="Equation.3">
                  <p:embed/>
                </p:oleObj>
              </mc:Choice>
              <mc:Fallback>
                <p:oleObj name="Формула" r:id="rId15" imgW="152280" imgH="393480" progId="Equation.3">
                  <p:embed/>
                  <p:pic>
                    <p:nvPicPr>
                      <p:cNvPr id="0" name="Объект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44408" y="3933056"/>
                        <a:ext cx="508000" cy="9302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Объект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91125562"/>
              </p:ext>
            </p:extLst>
          </p:nvPr>
        </p:nvGraphicFramePr>
        <p:xfrm>
          <a:off x="6300192" y="3933056"/>
          <a:ext cx="508000" cy="930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09" name="Формула" r:id="rId17" imgW="152280" imgH="393480" progId="Equation.3">
                  <p:embed/>
                </p:oleObj>
              </mc:Choice>
              <mc:Fallback>
                <p:oleObj name="Формула" r:id="rId17" imgW="152280" imgH="393480" progId="Equation.3">
                  <p:embed/>
                  <p:pic>
                    <p:nvPicPr>
                      <p:cNvPr id="0" name="Объект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00192" y="3933056"/>
                        <a:ext cx="508000" cy="9302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Объект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40273028"/>
              </p:ext>
            </p:extLst>
          </p:nvPr>
        </p:nvGraphicFramePr>
        <p:xfrm>
          <a:off x="4343400" y="3933825"/>
          <a:ext cx="676275" cy="930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10" name="Формула" r:id="rId19" imgW="203040" imgH="393480" progId="Equation.3">
                  <p:embed/>
                </p:oleObj>
              </mc:Choice>
              <mc:Fallback>
                <p:oleObj name="Формула" r:id="rId19" imgW="203040" imgH="393480" progId="Equation.3">
                  <p:embed/>
                  <p:pic>
                    <p:nvPicPr>
                      <p:cNvPr id="0" name="Объект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43400" y="3933825"/>
                        <a:ext cx="676275" cy="9302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Объект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75676860"/>
              </p:ext>
            </p:extLst>
          </p:nvPr>
        </p:nvGraphicFramePr>
        <p:xfrm>
          <a:off x="5364088" y="3933056"/>
          <a:ext cx="536742" cy="98290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11" name="Формула" r:id="rId21" imgW="152280" imgH="393480" progId="Equation.3">
                  <p:embed/>
                </p:oleObj>
              </mc:Choice>
              <mc:Fallback>
                <p:oleObj name="Формула" r:id="rId21" imgW="152280" imgH="393480" progId="Equation.3">
                  <p:embed/>
                  <p:pic>
                    <p:nvPicPr>
                      <p:cNvPr id="0" name="Объект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64088" y="3933056"/>
                        <a:ext cx="536742" cy="98290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" name="Объект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6837201"/>
              </p:ext>
            </p:extLst>
          </p:nvPr>
        </p:nvGraphicFramePr>
        <p:xfrm>
          <a:off x="7256463" y="3933825"/>
          <a:ext cx="466725" cy="930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12" name="Формула" r:id="rId23" imgW="139680" imgH="393480" progId="Equation.3">
                  <p:embed/>
                </p:oleObj>
              </mc:Choice>
              <mc:Fallback>
                <p:oleObj name="Формула" r:id="rId23" imgW="139680" imgH="393480" progId="Equation.3">
                  <p:embed/>
                  <p:pic>
                    <p:nvPicPr>
                      <p:cNvPr id="0" name="Объект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56463" y="3933825"/>
                        <a:ext cx="466725" cy="9302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" name="Объект 1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14948464"/>
              </p:ext>
            </p:extLst>
          </p:nvPr>
        </p:nvGraphicFramePr>
        <p:xfrm>
          <a:off x="547688" y="3933825"/>
          <a:ext cx="635000" cy="930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13" name="Формула" r:id="rId25" imgW="190440" imgH="393480" progId="Equation.3">
                  <p:embed/>
                </p:oleObj>
              </mc:Choice>
              <mc:Fallback>
                <p:oleObj name="Формула" r:id="rId25" imgW="190440" imgH="393480" progId="Equation.3">
                  <p:embed/>
                  <p:pic>
                    <p:nvPicPr>
                      <p:cNvPr id="0" name="Объект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7688" y="3933825"/>
                        <a:ext cx="635000" cy="9302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" name="Объект 2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54032023"/>
              </p:ext>
            </p:extLst>
          </p:nvPr>
        </p:nvGraphicFramePr>
        <p:xfrm>
          <a:off x="2471738" y="3933825"/>
          <a:ext cx="676275" cy="938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14" name="Формула" r:id="rId27" imgW="203040" imgH="393480" progId="Equation.3">
                  <p:embed/>
                </p:oleObj>
              </mc:Choice>
              <mc:Fallback>
                <p:oleObj name="Формула" r:id="rId27" imgW="203040" imgH="393480" progId="Equation.3">
                  <p:embed/>
                  <p:pic>
                    <p:nvPicPr>
                      <p:cNvPr id="0" name="Объект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71738" y="3933825"/>
                        <a:ext cx="676275" cy="9382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" name="Объект 2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82464281"/>
              </p:ext>
            </p:extLst>
          </p:nvPr>
        </p:nvGraphicFramePr>
        <p:xfrm>
          <a:off x="3491880" y="3933056"/>
          <a:ext cx="508000" cy="930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15" name="Формула" r:id="rId29" imgW="152280" imgH="393480" progId="Equation.3">
                  <p:embed/>
                </p:oleObj>
              </mc:Choice>
              <mc:Fallback>
                <p:oleObj name="Формула" r:id="rId29" imgW="152280" imgH="393480" progId="Equation.3">
                  <p:embed/>
                  <p:pic>
                    <p:nvPicPr>
                      <p:cNvPr id="0" name="Объект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91880" y="3933056"/>
                        <a:ext cx="508000" cy="9302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" name="Объект 2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04731503"/>
              </p:ext>
            </p:extLst>
          </p:nvPr>
        </p:nvGraphicFramePr>
        <p:xfrm>
          <a:off x="3820771" y="3933056"/>
          <a:ext cx="677862" cy="930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16" name="Формула" r:id="rId31" imgW="203040" imgH="393480" progId="Equation.3">
                  <p:embed/>
                </p:oleObj>
              </mc:Choice>
              <mc:Fallback>
                <p:oleObj name="Формула" r:id="rId31" imgW="203040" imgH="393480" progId="Equation.3">
                  <p:embed/>
                  <p:pic>
                    <p:nvPicPr>
                      <p:cNvPr id="0" name="Объект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20771" y="3933056"/>
                        <a:ext cx="677862" cy="9302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" name="Объект 2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39942934"/>
              </p:ext>
            </p:extLst>
          </p:nvPr>
        </p:nvGraphicFramePr>
        <p:xfrm>
          <a:off x="4848225" y="3933825"/>
          <a:ext cx="676275" cy="930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17" name="Формула" r:id="rId33" imgW="203040" imgH="393480" progId="Equation.3">
                  <p:embed/>
                </p:oleObj>
              </mc:Choice>
              <mc:Fallback>
                <p:oleObj name="Формула" r:id="rId33" imgW="203040" imgH="393480" progId="Equation.3">
                  <p:embed/>
                  <p:pic>
                    <p:nvPicPr>
                      <p:cNvPr id="0" name="Объект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48225" y="3933825"/>
                        <a:ext cx="676275" cy="9302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" name="Объект 2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53163230"/>
              </p:ext>
            </p:extLst>
          </p:nvPr>
        </p:nvGraphicFramePr>
        <p:xfrm>
          <a:off x="5796136" y="3933056"/>
          <a:ext cx="508000" cy="930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18" name="Формула" r:id="rId35" imgW="152280" imgH="393480" progId="Equation.3">
                  <p:embed/>
                </p:oleObj>
              </mc:Choice>
              <mc:Fallback>
                <p:oleObj name="Формула" r:id="rId35" imgW="152280" imgH="393480" progId="Equation.3">
                  <p:embed/>
                  <p:pic>
                    <p:nvPicPr>
                      <p:cNvPr id="0" name="Объект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96136" y="3933056"/>
                        <a:ext cx="508000" cy="9302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" name="Объект 2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98037042"/>
              </p:ext>
            </p:extLst>
          </p:nvPr>
        </p:nvGraphicFramePr>
        <p:xfrm>
          <a:off x="6804248" y="3933056"/>
          <a:ext cx="508000" cy="930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19" name="Формула" r:id="rId37" imgW="152280" imgH="393480" progId="Equation.3">
                  <p:embed/>
                </p:oleObj>
              </mc:Choice>
              <mc:Fallback>
                <p:oleObj name="Формула" r:id="rId37" imgW="152280" imgH="393480" progId="Equation.3">
                  <p:embed/>
                  <p:pic>
                    <p:nvPicPr>
                      <p:cNvPr id="0" name="Объект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04248" y="3933056"/>
                        <a:ext cx="508000" cy="9302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" name="Объект 2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28385311"/>
              </p:ext>
            </p:extLst>
          </p:nvPr>
        </p:nvGraphicFramePr>
        <p:xfrm>
          <a:off x="7740352" y="3861048"/>
          <a:ext cx="466725" cy="930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20" name="Формула" r:id="rId39" imgW="139680" imgH="393480" progId="Equation.3">
                  <p:embed/>
                </p:oleObj>
              </mc:Choice>
              <mc:Fallback>
                <p:oleObj name="Формула" r:id="rId39" imgW="13968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740352" y="3861048"/>
                        <a:ext cx="466725" cy="9302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098270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8908" y="297508"/>
            <a:ext cx="807785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dirty="0" smtClean="0">
                <a:solidFill>
                  <a:srgbClr val="FFC000"/>
                </a:solidFill>
              </a:rPr>
              <a:t>Серед запропонованих дробів вибрати нескоротні</a:t>
            </a:r>
            <a:endParaRPr lang="ru-RU" sz="2400" b="1" dirty="0">
              <a:solidFill>
                <a:srgbClr val="FFC000"/>
              </a:solidFill>
            </a:endParaRPr>
          </a:p>
        </p:txBody>
      </p:sp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71598660"/>
              </p:ext>
            </p:extLst>
          </p:nvPr>
        </p:nvGraphicFramePr>
        <p:xfrm>
          <a:off x="439667" y="1124744"/>
          <a:ext cx="7660725" cy="122413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9" name="Формула" r:id="rId3" imgW="2463480" imgH="393480" progId="Equation.3">
                  <p:embed/>
                </p:oleObj>
              </mc:Choice>
              <mc:Fallback>
                <p:oleObj name="Формула" r:id="rId3" imgW="2463480" imgH="39348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39667" y="1124744"/>
                        <a:ext cx="7660725" cy="122413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1115616" y="2780928"/>
            <a:ext cx="320792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dirty="0" smtClean="0">
                <a:solidFill>
                  <a:srgbClr val="FFC000"/>
                </a:solidFill>
              </a:rPr>
              <a:t>Виправте помилки:</a:t>
            </a:r>
            <a:endParaRPr lang="ru-RU" sz="2400" b="1" dirty="0">
              <a:solidFill>
                <a:srgbClr val="FFC000"/>
              </a:solidFill>
            </a:endParaRPr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07925998"/>
              </p:ext>
            </p:extLst>
          </p:nvPr>
        </p:nvGraphicFramePr>
        <p:xfrm>
          <a:off x="633016" y="3645024"/>
          <a:ext cx="3146896" cy="128360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0" name="Формула" r:id="rId5" imgW="965160" imgH="393480" progId="Equation.3">
                  <p:embed/>
                </p:oleObj>
              </mc:Choice>
              <mc:Fallback>
                <p:oleObj name="Формула" r:id="rId5" imgW="965160" imgH="39348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633016" y="3645024"/>
                        <a:ext cx="3146896" cy="128360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35502792"/>
              </p:ext>
            </p:extLst>
          </p:nvPr>
        </p:nvGraphicFramePr>
        <p:xfrm>
          <a:off x="3916160" y="3663456"/>
          <a:ext cx="1087888" cy="129709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1" name="Формула" r:id="rId7" imgW="330120" imgH="393480" progId="Equation.3">
                  <p:embed/>
                </p:oleObj>
              </mc:Choice>
              <mc:Fallback>
                <p:oleObj name="Формула" r:id="rId7" imgW="330120" imgH="39348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3916160" y="3663456"/>
                        <a:ext cx="1087888" cy="129709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8" name="Прямая соединительная линия 7"/>
          <p:cNvCxnSpPr/>
          <p:nvPr/>
        </p:nvCxnSpPr>
        <p:spPr>
          <a:xfrm flipH="1">
            <a:off x="2483768" y="3789040"/>
            <a:ext cx="235812" cy="28803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flipH="1">
            <a:off x="2987824" y="3797424"/>
            <a:ext cx="235812" cy="28803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H="1">
            <a:off x="2051720" y="4509120"/>
            <a:ext cx="235812" cy="28803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 flipH="1">
            <a:off x="2483768" y="4509120"/>
            <a:ext cx="235812" cy="28803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flipH="1">
            <a:off x="2977083" y="4509120"/>
            <a:ext cx="235812" cy="28803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flipH="1">
            <a:off x="4572000" y="4473337"/>
            <a:ext cx="235812" cy="28803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4824898" y="4329970"/>
            <a:ext cx="6463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600" dirty="0" smtClean="0">
                <a:solidFill>
                  <a:schemeClr val="bg1"/>
                </a:solidFill>
              </a:rPr>
              <a:t>21</a:t>
            </a:r>
            <a:endParaRPr lang="ru-RU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79303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27584" y="476672"/>
            <a:ext cx="553549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dirty="0" smtClean="0">
                <a:solidFill>
                  <a:srgbClr val="FFC000"/>
                </a:solidFill>
              </a:rPr>
              <a:t>№290 – самостійне розв'язування  </a:t>
            </a:r>
            <a:endParaRPr lang="ru-RU" sz="2400" b="1" dirty="0">
              <a:solidFill>
                <a:srgbClr val="FFC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79984" y="1090737"/>
            <a:ext cx="303480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dirty="0" smtClean="0">
                <a:solidFill>
                  <a:srgbClr val="FFC000"/>
                </a:solidFill>
              </a:rPr>
              <a:t>Взаємоперевірка:  </a:t>
            </a:r>
            <a:endParaRPr lang="ru-RU" sz="2400" b="1" dirty="0">
              <a:solidFill>
                <a:srgbClr val="FFC000"/>
              </a:solidFill>
            </a:endParaRPr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22134334"/>
              </p:ext>
            </p:extLst>
          </p:nvPr>
        </p:nvGraphicFramePr>
        <p:xfrm>
          <a:off x="2973400" y="1776708"/>
          <a:ext cx="1243858" cy="508129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8" name="Формула" r:id="rId3" imgW="596880" imgH="2438280" progId="Equation.3">
                  <p:embed/>
                </p:oleObj>
              </mc:Choice>
              <mc:Fallback>
                <p:oleObj name="Формула" r:id="rId3" imgW="596880" imgH="243828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973400" y="1776708"/>
                        <a:ext cx="1243858" cy="5081292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45890583"/>
              </p:ext>
            </p:extLst>
          </p:nvPr>
        </p:nvGraphicFramePr>
        <p:xfrm>
          <a:off x="5868144" y="1844824"/>
          <a:ext cx="1488541" cy="352839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9" name="Формула" r:id="rId5" imgW="685800" imgH="1625400" progId="Equation.3">
                  <p:embed/>
                </p:oleObj>
              </mc:Choice>
              <mc:Fallback>
                <p:oleObj name="Формула" r:id="rId5" imgW="685800" imgH="16254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5868144" y="1844824"/>
                        <a:ext cx="1488541" cy="3528393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845276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азовая">
  <a:themeElements>
    <a:clrScheme name="Базовая">
      <a:dk1>
        <a:sysClr val="windowText" lastClr="000000"/>
      </a:dk1>
      <a:lt1>
        <a:sysClr val="window" lastClr="F4F4F4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Базовая">
      <a:maj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Базовая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48000">
              <a:schemeClr val="phClr">
                <a:tint val="54000"/>
                <a:satMod val="140000"/>
              </a:schemeClr>
            </a:gs>
            <a:gs pos="100000">
              <a:schemeClr val="phClr">
                <a:tint val="24000"/>
                <a:satMod val="260000"/>
              </a:schemeClr>
            </a:gs>
          </a:gsLst>
          <a:lin ang="1620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48000"/>
                <a:satMod val="180000"/>
                <a:lumMod val="94000"/>
              </a:schemeClr>
            </a:gs>
            <a:gs pos="100000">
              <a:schemeClr val="phClr">
                <a:shade val="48000"/>
                <a:satMod val="180000"/>
                <a:lumMod val="94000"/>
              </a:schemeClr>
            </a:gs>
          </a:gsLst>
          <a:lin ang="4140000" scaled="1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12700" dir="5400000" sx="102000" sy="102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19800000"/>
            </a:lightRig>
          </a:scene3d>
          <a:sp3d prstMaterial="metal">
            <a:bevelT w="38100" h="38100"/>
          </a:sp3d>
        </a:effectStyle>
        <a:effectStyle>
          <a:effectLst>
            <a:outerShdw blurRad="114300" dist="114300" dir="5400000" rotWithShape="0">
              <a:srgbClr val="000000">
                <a:alpha val="7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plastic"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5000"/>
              </a:schemeClr>
            </a:gs>
            <a:gs pos="100000">
              <a:schemeClr val="phClr">
                <a:shade val="40000"/>
                <a:satMod val="18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4000"/>
                <a:satMod val="280000"/>
              </a:schemeClr>
              <a:schemeClr val="phClr">
                <a:tint val="60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4F4F4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Elemental</Template>
  <TotalTime>137</TotalTime>
  <Words>157</Words>
  <Application>Microsoft Office PowerPoint</Application>
  <PresentationFormat>Экран (4:3)</PresentationFormat>
  <Paragraphs>44</Paragraphs>
  <Slides>6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6</vt:i4>
      </vt:variant>
    </vt:vector>
  </HeadingPairs>
  <TitlesOfParts>
    <vt:vector size="9" baseType="lpstr">
      <vt:lpstr>Базовая</vt:lpstr>
      <vt:lpstr>Формула</vt:lpstr>
      <vt:lpstr>Microsoft Equation 3.0</vt:lpstr>
      <vt:lpstr>Перевірка домашнього завдання: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Перевірка домашнього завдання:</dc:title>
  <dc:creator>Admin</dc:creator>
  <cp:lastModifiedBy>Admin</cp:lastModifiedBy>
  <cp:revision>13</cp:revision>
  <dcterms:created xsi:type="dcterms:W3CDTF">2014-09-24T16:03:22Z</dcterms:created>
  <dcterms:modified xsi:type="dcterms:W3CDTF">2014-09-24T18:25:06Z</dcterms:modified>
</cp:coreProperties>
</file>